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6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7"/>
    <p:restoredTop sz="94582"/>
  </p:normalViewPr>
  <p:slideViewPr>
    <p:cSldViewPr snapToGrid="0">
      <p:cViewPr varScale="1">
        <p:scale>
          <a:sx n="62" d="100"/>
          <a:sy n="62" d="100"/>
        </p:scale>
        <p:origin x="8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F8EDB5-D09F-8F91-B68C-70033ED1A2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9A35FAF-E0A3-CA80-638B-AE365B6A38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BDF38A-6C25-FFF4-4B11-FD44DC73C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4496-B428-8143-817A-1058F4E08E28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9D7525-A46E-87F5-5BC5-B48BF9E60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8A2C5-0F45-326F-1D3E-21B60424C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CCDA-52EF-624F-A4DA-A5C650852A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3588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298D7A-4429-1D53-18FC-66AA4BD02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6CC6984-9819-4712-7418-B7ED90C7B3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C5C677-04B5-7ABB-E7A6-7ABA1F1BB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4496-B428-8143-817A-1058F4E08E28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BA1180-EAB3-66A3-93CF-3F0F57C7A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D63388-6118-99E1-139C-BEA1B3D3B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CCDA-52EF-624F-A4DA-A5C650852A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379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4768E1C-E419-FD5D-B229-301A0503EA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F25EFB2-66A5-888D-5CA7-CC1BD4690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0B37CE-6291-FB33-A180-9A8F2DFE3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4496-B428-8143-817A-1058F4E08E28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B883B7-62E5-3084-6FFC-7B435B0B1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1AF0AA-039D-EE15-EFA7-4BE9D7F69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CCDA-52EF-624F-A4DA-A5C650852A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240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1CB5BB-4153-80F9-37DF-401EA0475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2642158-0316-54C4-A8F0-2B0CC901C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CF27F3-6A37-FD12-635A-2B05B1DA7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4496-B428-8143-817A-1058F4E08E28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8E83C9-465A-DB39-734C-1EBA03341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12008B-16B9-6FFB-1ADA-AA246C609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CCDA-52EF-624F-A4DA-A5C650852A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43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DC7B86-FB55-D333-9E84-88CDDC55A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7DFC7E0-F1EA-7342-3020-7CFE2D2C9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E6D924-20E1-6E20-AD36-E14B0ED4A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4496-B428-8143-817A-1058F4E08E28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966D0F-B127-B0E2-A4F3-7385F62D9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4108BA-83BF-5578-12EA-C899B7506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CCDA-52EF-624F-A4DA-A5C650852A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9957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332897-6D54-354B-433C-9878D5267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2C84D5-E684-D3DC-6D18-8330AE32D5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DD27C2E-098D-DA20-A939-C77EE5F049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61A0200-D24F-BBE9-A386-870AB3D22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4496-B428-8143-817A-1058F4E08E28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D1C692C-9F78-284B-9A3A-219F51A5F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6CBA20A-B8DB-3AB6-EB0F-C934F9753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CCDA-52EF-624F-A4DA-A5C650852A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609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BB8FC-8668-1C22-9A56-49F73446A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C8E688A-416F-B0EA-5146-7B77C8305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F739E9-7569-4762-3F4A-598290998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3E20FAE-00E2-F3FB-D16E-573F704F27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2FFBC2E-1390-B2AA-632C-FB63710555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3AA4066-505D-180E-33EF-6A52237B4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4496-B428-8143-817A-1058F4E08E28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17D68E9-86C4-A9EE-4AEA-82C344949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AEF9F11-40AE-E933-8796-DF541D3FF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CCDA-52EF-624F-A4DA-A5C650852A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147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721374-DB3D-17B4-ACB0-3A23F18A8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814BFD3-985D-699A-6D8D-0B4A064D4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4496-B428-8143-817A-1058F4E08E28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7A5D154-07B7-E008-BC75-B7DE4B6DB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878C323-A773-F964-9387-4A801F363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CCDA-52EF-624F-A4DA-A5C650852A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79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671B7A3-B51D-292E-AC48-62F84DB8D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4496-B428-8143-817A-1058F4E08E28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E19F30A-C746-6B73-C7BA-AC0BF9ABD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31C797-E7B8-DAC7-670E-4C50EBF56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CCDA-52EF-624F-A4DA-A5C650852A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3041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0FF955-8107-5458-4738-1F2AD1227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66B17C-39D4-1BF1-FBC8-610A8B057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612EC9F-4B03-96EC-2494-95B26C752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C4603FA-514D-6997-7593-2C3A1476A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4496-B428-8143-817A-1058F4E08E28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F43E6A9-71FF-55E2-55A3-CFDE06705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68C77DE-2E23-9954-901B-AB12C7DD7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CCDA-52EF-624F-A4DA-A5C650852A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7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A38C91-64DD-95F2-FAA2-632200740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36553C6-E410-D667-F955-2E4C239DA0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5875D3F-A996-FA0C-BC13-59D932149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BA450BE-7559-D684-0C98-EAC7CCCC3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4496-B428-8143-817A-1058F4E08E28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5B42AE-AA75-28EA-AFBE-D0453E80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A14FAC2-D5C8-B4D4-76FD-377E4AB7F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CCDA-52EF-624F-A4DA-A5C650852A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266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CD0BDC4-E80A-E1E8-C6D1-EC7FF7AE7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83FAEC-9229-8AD9-613B-3E3DEE74A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AAD7CB-9F21-9336-30C0-9E92AA494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94496-B428-8143-817A-1058F4E08E28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F277C7-C546-23F5-73CA-4F57E28655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33F384-334B-CBA0-0128-928BDEECC1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1CCDA-52EF-624F-A4DA-A5C650852A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6190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1A671DE-D529-4A2A-A35D-E974002395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C989464-EA86-23EB-2A66-D66E73439F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6055" y="780057"/>
            <a:ext cx="4947745" cy="2828462"/>
          </a:xfrm>
        </p:spPr>
        <p:txBody>
          <a:bodyPr>
            <a:normAutofit/>
          </a:bodyPr>
          <a:lstStyle/>
          <a:p>
            <a:pPr algn="l"/>
            <a:r>
              <a:rPr lang="de-DE" sz="3800" b="1" u="sng"/>
              <a:t>Arbeitstagung Senioren, Damen und Jugend </a:t>
            </a:r>
            <a:br>
              <a:rPr lang="de-DE" sz="3800"/>
            </a:br>
            <a:br>
              <a:rPr lang="de-DE" sz="3800"/>
            </a:br>
            <a:r>
              <a:rPr lang="de-DE" sz="3800"/>
              <a:t>Umgang mit Schiedsrichter*innen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961B1B1-EF5E-A9BB-3341-EBA9B4E020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6055" y="3700594"/>
            <a:ext cx="4947745" cy="1746803"/>
          </a:xfrm>
        </p:spPr>
        <p:txBody>
          <a:bodyPr>
            <a:normAutofit/>
          </a:bodyPr>
          <a:lstStyle/>
          <a:p>
            <a:pPr algn="l"/>
            <a:endParaRPr lang="de-DE" sz="2200"/>
          </a:p>
          <a:p>
            <a:pPr algn="l"/>
            <a:endParaRPr lang="de-DE" sz="2200"/>
          </a:p>
          <a:p>
            <a:pPr algn="l"/>
            <a:endParaRPr lang="de-DE" sz="2200"/>
          </a:p>
          <a:p>
            <a:pPr algn="l"/>
            <a:r>
              <a:rPr lang="de-DE" sz="2200"/>
              <a:t>Februar 2024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12599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63649" y="127376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Block Arc 13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631431" y="1382395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31329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20126" y="2345836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03228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727948" flipH="1">
            <a:off x="2309492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869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4C1E88E-516F-7AA0-29CF-061ABD308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de-DE" sz="4100" b="1" u="sng">
                <a:solidFill>
                  <a:srgbClr val="FFFFFF"/>
                </a:solidFill>
              </a:rPr>
              <a:t>Am Spielort – Wunsch der Schiedsrichter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72072A-8FB1-9967-AC87-1F615B7B3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de-DE" sz="2600" dirty="0"/>
              <a:t>- Fester Ansprechpartner vom Heimverein</a:t>
            </a:r>
          </a:p>
          <a:p>
            <a:pPr>
              <a:buFont typeface="Wingdings" pitchFamily="2" charset="2"/>
              <a:buChar char="à"/>
            </a:pPr>
            <a:r>
              <a:rPr lang="de-DE" sz="2600" dirty="0">
                <a:sym typeface="Wingdings" pitchFamily="2" charset="2"/>
              </a:rPr>
              <a:t> Wo wird gespielt, Trikotfarbe, etc.</a:t>
            </a:r>
          </a:p>
          <a:p>
            <a:pPr marL="0" indent="0">
              <a:buNone/>
            </a:pPr>
            <a:r>
              <a:rPr lang="de-DE" sz="2600" dirty="0">
                <a:sym typeface="Wingdings" pitchFamily="2" charset="2"/>
              </a:rPr>
              <a:t> evtl. Absprache mit SR, ob Unterstützung bei “Ausbällen“</a:t>
            </a:r>
          </a:p>
          <a:p>
            <a:pPr>
              <a:buFontTx/>
              <a:buChar char="-"/>
            </a:pPr>
            <a:r>
              <a:rPr lang="de-DE" sz="2600" dirty="0">
                <a:sym typeface="Wingdings" pitchFamily="2" charset="2"/>
              </a:rPr>
              <a:t>Ausgedruckter Spielbericht und Spielberechtigungsliste rechtzeitig in der Kabine (unaufgefordert)</a:t>
            </a:r>
          </a:p>
          <a:p>
            <a:pPr>
              <a:buFontTx/>
              <a:buChar char="-"/>
            </a:pPr>
            <a:r>
              <a:rPr lang="de-DE" sz="2600" dirty="0">
                <a:sym typeface="Wingdings" pitchFamily="2" charset="2"/>
              </a:rPr>
              <a:t>Möglichkeit, die Wertsachen sicher unterzubringen</a:t>
            </a:r>
          </a:p>
          <a:p>
            <a:pPr>
              <a:buFontTx/>
              <a:buChar char="-"/>
            </a:pPr>
            <a:r>
              <a:rPr lang="de-DE" sz="2600" dirty="0">
                <a:sym typeface="Wingdings" pitchFamily="2" charset="2"/>
              </a:rPr>
              <a:t>Notizkarten der Vereine sollten unmittelbar nach Spielschluss und unaufgefordert an den SR übergeben werden</a:t>
            </a:r>
          </a:p>
          <a:p>
            <a:pPr>
              <a:buFontTx/>
              <a:buChar char="-"/>
            </a:pPr>
            <a:r>
              <a:rPr lang="de-DE" sz="2600" dirty="0">
                <a:sym typeface="Wingdings" pitchFamily="2" charset="2"/>
              </a:rPr>
              <a:t>Getränke</a:t>
            </a:r>
          </a:p>
          <a:p>
            <a:pPr>
              <a:buFontTx/>
              <a:buChar char="-"/>
            </a:pPr>
            <a:r>
              <a:rPr lang="de-DE" sz="2600">
                <a:sym typeface="Wingdings" pitchFamily="2" charset="2"/>
              </a:rPr>
              <a:t>Ungestörter Zugang </a:t>
            </a:r>
            <a:r>
              <a:rPr lang="de-DE" sz="2600" dirty="0">
                <a:sym typeface="Wingdings" pitchFamily="2" charset="2"/>
              </a:rPr>
              <a:t>zum </a:t>
            </a:r>
            <a:r>
              <a:rPr lang="de-DE" sz="2600" dirty="0" err="1">
                <a:sym typeface="Wingdings" pitchFamily="2" charset="2"/>
              </a:rPr>
              <a:t>DFBnet</a:t>
            </a:r>
            <a:r>
              <a:rPr lang="de-DE" sz="2600" dirty="0">
                <a:sym typeface="Wingdings" pitchFamily="2" charset="2"/>
              </a:rPr>
              <a:t> (Spielbericht)</a:t>
            </a:r>
          </a:p>
          <a:p>
            <a:pPr marL="0" indent="0">
              <a:buNone/>
            </a:pPr>
            <a:endParaRPr lang="de-DE" sz="26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55884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FD7DB13-D40F-CF2A-C6B6-A2B0EB7F9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rgbClr val="FFFFFF"/>
                </a:solidFill>
              </a:rPr>
              <a:t>Gegenseitiger</a:t>
            </a:r>
            <a:br>
              <a:rPr lang="de-DE" sz="4000" dirty="0">
                <a:solidFill>
                  <a:srgbClr val="FFFFFF"/>
                </a:solidFill>
              </a:rPr>
            </a:br>
            <a:r>
              <a:rPr lang="de-DE" sz="4000" dirty="0">
                <a:solidFill>
                  <a:srgbClr val="FFFFFF"/>
                </a:solidFill>
              </a:rPr>
              <a:t>Respekt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D30914-538C-F2B0-1768-A51FCBF0A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endParaRPr lang="de-DE" b="1" dirty="0"/>
          </a:p>
          <a:p>
            <a:r>
              <a:rPr lang="de-DE" b="1" dirty="0"/>
              <a:t>Respektvoller Umgang </a:t>
            </a:r>
            <a:r>
              <a:rPr lang="de-DE" b="1" dirty="0">
                <a:solidFill>
                  <a:srgbClr val="FF0000"/>
                </a:solidFill>
              </a:rPr>
              <a:t>VOR</a:t>
            </a:r>
            <a:r>
              <a:rPr lang="de-DE" b="1" dirty="0"/>
              <a:t>, </a:t>
            </a:r>
            <a:r>
              <a:rPr lang="de-DE" b="1" dirty="0">
                <a:solidFill>
                  <a:srgbClr val="FF0000"/>
                </a:solidFill>
              </a:rPr>
              <a:t>WÄHREND</a:t>
            </a:r>
            <a:r>
              <a:rPr lang="de-DE" b="1" dirty="0"/>
              <a:t> und </a:t>
            </a:r>
            <a:r>
              <a:rPr lang="de-DE" b="1" dirty="0">
                <a:solidFill>
                  <a:srgbClr val="FF0000"/>
                </a:solidFill>
              </a:rPr>
              <a:t>NACH</a:t>
            </a:r>
            <a:r>
              <a:rPr lang="de-DE" b="1" dirty="0"/>
              <a:t> dem Spiel</a:t>
            </a:r>
          </a:p>
        </p:txBody>
      </p:sp>
    </p:spTree>
    <p:extLst>
      <p:ext uri="{BB962C8B-B14F-4D97-AF65-F5344CB8AC3E}">
        <p14:creationId xmlns:p14="http://schemas.microsoft.com/office/powerpoint/2010/main" val="3665904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F3F1A68-95DC-A61A-5464-8A21F69B5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de-DE" b="1" u="sng">
                <a:solidFill>
                  <a:srgbClr val="FFFFFF"/>
                </a:solidFill>
              </a:rPr>
              <a:t>SR Kabinen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8DED9B-8346-47D3-BBDA-FF9C42F56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de-DE" sz="2200"/>
              <a:t>Sollten sauber und ordentlich sein </a:t>
            </a:r>
          </a:p>
          <a:p>
            <a:r>
              <a:rPr lang="de-DE" sz="2200"/>
              <a:t>Sollten denselben Stellenwert wie Kabinen von Mannschaften haben </a:t>
            </a:r>
            <a:r>
              <a:rPr lang="de-DE" sz="2200">
                <a:sym typeface="Wingdings" pitchFamily="2" charset="2"/>
              </a:rPr>
              <a:t> Respekt</a:t>
            </a:r>
          </a:p>
          <a:p>
            <a:r>
              <a:rPr lang="de-DE" sz="2200">
                <a:sym typeface="Wingdings" pitchFamily="2" charset="2"/>
              </a:rPr>
              <a:t>Sollte nicht mit anderen Materialien (Bälle, Eimer, Trainingsmaterial, etc.) belegt sein</a:t>
            </a:r>
          </a:p>
          <a:p>
            <a:r>
              <a:rPr lang="de-DE" sz="2200">
                <a:sym typeface="Wingdings" pitchFamily="2" charset="2"/>
              </a:rPr>
              <a:t>Sollten funktionierende / hygienische Sanitär-Anlagen haben  würdet ihr privat in schimmelige Duschen gehen ?</a:t>
            </a:r>
          </a:p>
          <a:p>
            <a:r>
              <a:rPr lang="de-DE" sz="2200">
                <a:sym typeface="Wingdings" pitchFamily="2" charset="2"/>
              </a:rPr>
              <a:t>Sollten mit einem Tisch versehen sein, Notizmöglichkeiten für den SR</a:t>
            </a:r>
          </a:p>
          <a:p>
            <a:r>
              <a:rPr lang="de-DE" sz="2200">
                <a:sym typeface="Wingdings" pitchFamily="2" charset="2"/>
              </a:rPr>
              <a:t>Sollten abschließbar sein</a:t>
            </a:r>
            <a:endParaRPr lang="de-DE" sz="220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612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988897-7497-C686-E0DF-941CE2809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 dirty="0"/>
              <a:t>Gelungene Beispiele</a:t>
            </a:r>
          </a:p>
        </p:txBody>
      </p:sp>
      <p:pic>
        <p:nvPicPr>
          <p:cNvPr id="6" name="Picture 2" descr="Warum ist Schiedsrichterbetreuung wichtig? – IG Schiedsrichter">
            <a:extLst>
              <a:ext uri="{FF2B5EF4-FFF2-40B4-BE49-F238E27FC236}">
                <a16:creationId xmlns:a16="http://schemas.microsoft.com/office/drawing/2014/main" id="{216E57D8-B318-BF58-856D-E9CDECCF3D4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57421" y="1825625"/>
            <a:ext cx="327715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it Kunstrasen und Mini-Bar: Arminia Vöhrums Schiri-Kabine hat richtig Pfiff">
            <a:extLst>
              <a:ext uri="{FF2B5EF4-FFF2-40B4-BE49-F238E27FC236}">
                <a16:creationId xmlns:a16="http://schemas.microsoft.com/office/drawing/2014/main" id="{B125B1E4-3AE0-6275-56DA-EBE10A894D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40" y="1821900"/>
            <a:ext cx="7734300" cy="435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Warum ist Schiedsrichterbetreuung wichtig? – IG Schiedsrichter">
            <a:extLst>
              <a:ext uri="{FF2B5EF4-FFF2-40B4-BE49-F238E27FC236}">
                <a16:creationId xmlns:a16="http://schemas.microsoft.com/office/drawing/2014/main" id="{34D5C773-B67A-D2C2-6082-68F610BFE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200" y="1825625"/>
            <a:ext cx="3263503" cy="435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855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4EFFFD-44BF-886D-942D-40FB2EE75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2052" name="Picture 4" descr="Schiedsrichter werden bei den EI-Junioren herzlich willkommen geheißen - FC  Einheit Rudolstadt e.V.">
            <a:extLst>
              <a:ext uri="{FF2B5EF4-FFF2-40B4-BE49-F238E27FC236}">
                <a16:creationId xmlns:a16="http://schemas.microsoft.com/office/drawing/2014/main" id="{2A701CAB-CF29-108F-5707-458C80AC899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824" y="365124"/>
            <a:ext cx="4869656" cy="649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729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4404FA-A071-3620-0AF5-5E363F865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 dirty="0"/>
              <a:t>Anmerkungen der Vereine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FBC476-3C3A-2F21-605D-BEEF83D1E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5794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166</Words>
  <Application>Microsoft Office PowerPoint</Application>
  <PresentationFormat>Breitbild</PresentationFormat>
  <Paragraphs>26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</vt:lpstr>
      <vt:lpstr>Arbeitstagung Senioren, Damen und Jugend   Umgang mit Schiedsrichter*innen</vt:lpstr>
      <vt:lpstr>Am Spielort – Wunsch der Schiedsrichter</vt:lpstr>
      <vt:lpstr>Gegenseitiger Respekt</vt:lpstr>
      <vt:lpstr>SR Kabinen</vt:lpstr>
      <vt:lpstr>Gelungene Beispiele</vt:lpstr>
      <vt:lpstr>PowerPoint-Präsentation</vt:lpstr>
      <vt:lpstr>Anmerkungen der Vereine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Arbeitstagung Senioren, Damen und Jugend   Umgang mit Schiedsrichter*innen</dc:title>
  <dc:creator>Fleddermann, Daniel</dc:creator>
  <cp:lastModifiedBy>Klaus Hanenkamp</cp:lastModifiedBy>
  <cp:revision>6</cp:revision>
  <dcterms:created xsi:type="dcterms:W3CDTF">2024-02-08T08:28:49Z</dcterms:created>
  <dcterms:modified xsi:type="dcterms:W3CDTF">2024-02-15T17:47:12Z</dcterms:modified>
</cp:coreProperties>
</file>